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58"/>
  </p:normalViewPr>
  <p:slideViewPr>
    <p:cSldViewPr snapToGrid="0">
      <p:cViewPr varScale="1">
        <p:scale>
          <a:sx n="120" d="100"/>
          <a:sy n="120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9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07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9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62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7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3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9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1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47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9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0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9DD131-91D4-1046-80D7-47E163FF28EB}" type="datetimeFigureOut">
              <a:rPr lang="en-US" smtClean="0"/>
              <a:t>6/7/26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138B060D-6C69-6544-BE6D-E0A4F04B1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4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7382747-1F1D-3421-FCCA-A77F6884A3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Fostering 21st‑Century Literacies in K–12 Classrooms</a:t>
            </a:r>
            <a:br>
              <a:rPr lang="en-US" dirty="0"/>
            </a:b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5F4C054-74ED-9987-C9B8-3D17B1227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096511"/>
            <a:ext cx="7315200" cy="1719497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By William Fonda </a:t>
            </a:r>
          </a:p>
          <a:p>
            <a:pPr algn="ctr"/>
            <a:r>
              <a:rPr lang="en-US" dirty="0"/>
              <a:t>CSU Global </a:t>
            </a:r>
          </a:p>
          <a:p>
            <a:pPr algn="ctr"/>
            <a:r>
              <a:rPr lang="en-US" dirty="0"/>
              <a:t>OTL 545</a:t>
            </a:r>
          </a:p>
          <a:p>
            <a:pPr algn="ctr"/>
            <a:r>
              <a:rPr lang="en-US" dirty="0"/>
              <a:t>Tyler Watts </a:t>
            </a:r>
          </a:p>
          <a:p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22BBAA6-8067-2F32-20D5-77B3BFA750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92856" y="1045960"/>
            <a:ext cx="2899144" cy="20401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70F1BE-B975-77AF-B8A2-02886756E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2854" y="2926080"/>
            <a:ext cx="2899145" cy="257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47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4056B6-00F1-9B05-808C-B29EEDDB2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953" y="2787232"/>
            <a:ext cx="7240772" cy="40707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5BE25E-62DA-670A-49E0-5B006F193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93" y="139499"/>
            <a:ext cx="11536325" cy="1349059"/>
          </a:xfrm>
        </p:spPr>
        <p:txBody>
          <a:bodyPr>
            <a:normAutofit fontScale="90000"/>
          </a:bodyPr>
          <a:lstStyle/>
          <a:p>
            <a:r>
              <a:rPr lang="en-US" dirty="0"/>
              <a:t>Why 21st‑Century Literacies Matter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96F45-B757-AAAA-D128-0AC480323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7465" y="967563"/>
            <a:ext cx="7315200" cy="32854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21st‑century skills go beyond content; they include communication, collaboration, critical thinking, creativity, and adaptability needed for college, career, and civic life.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Integrating literacies into daily instruction helps close the gap between school tasks and the skills demanded in a technology‑driven, post‑pandemic workforce.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Literacies are not “extras”; they are the way students access, evaluate, create, and share knowledge in every subject area.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16E09-94B5-2487-72AB-18596A4028BF}"/>
              </a:ext>
            </a:extLst>
          </p:cNvPr>
          <p:cNvSpPr txBox="1"/>
          <p:nvPr/>
        </p:nvSpPr>
        <p:spPr>
          <a:xfrm>
            <a:off x="244549" y="1443841"/>
            <a:ext cx="30940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Why These Literacies Are Essential: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Success in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Adapting to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Relevance to the evolving modern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36B5E2-BD6F-1070-A66C-09A9467BF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9" y="3685254"/>
            <a:ext cx="3094074" cy="286975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8F6A7CE-93CA-6D49-FDF0-AC3FF6E16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80475" y="5983620"/>
            <a:ext cx="1408743" cy="99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4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E9E18F-FFE7-D771-429E-E593CC1D7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5581" y="182029"/>
            <a:ext cx="4899270" cy="914400"/>
          </a:xfrm>
        </p:spPr>
        <p:txBody>
          <a:bodyPr/>
          <a:lstStyle/>
          <a:p>
            <a:pPr algn="ctr"/>
            <a:r>
              <a:rPr lang="en-US" dirty="0"/>
              <a:t>Digital Literacy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5AC386-AFC6-7AD3-B4B4-BA75CFE03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0" y="1254641"/>
            <a:ext cx="7315200" cy="5421329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Why it matters:</a:t>
            </a:r>
            <a:endParaRPr lang="en-US" dirty="0"/>
          </a:p>
          <a:p>
            <a:r>
              <a:rPr lang="en-US" dirty="0"/>
              <a:t>Students learn, work, and socialize in digital spaces; they need to navigate platforms, protect privacy, and manage their digital footprint to be successful and safe.</a:t>
            </a:r>
          </a:p>
          <a:p>
            <a:r>
              <a:rPr lang="en-US" b="1" dirty="0"/>
              <a:t>Classroom example:</a:t>
            </a:r>
            <a:endParaRPr lang="en-US" dirty="0"/>
          </a:p>
          <a:p>
            <a:r>
              <a:rPr lang="en-US" dirty="0"/>
              <a:t>Middle school students use a learning management system (e.g., Google Classroom) to submit assignments, give peer feedback using comments, and manage deadlines, explicitly teaching file naming, password hygiene, and online etiquette.</a:t>
            </a:r>
          </a:p>
          <a:p>
            <a:r>
              <a:rPr lang="en-US" b="1" dirty="0"/>
              <a:t>Tech integration strategy:</a:t>
            </a:r>
            <a:endParaRPr lang="en-US" dirty="0"/>
          </a:p>
          <a:p>
            <a:r>
              <a:rPr lang="en-US" dirty="0"/>
              <a:t>Mini “how‑to” routines: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Weekly 5‑minute “Tech Move of the Week” (e.g., organizing files in cloud folders, using accessibility tools like read‑aloud or translation).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Students reflect on how the tool helped their learning in a quick exit ticket.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9D595-870A-6CFD-CF59-D7449C12E79B}"/>
              </a:ext>
            </a:extLst>
          </p:cNvPr>
          <p:cNvSpPr txBox="1"/>
          <p:nvPr/>
        </p:nvSpPr>
        <p:spPr>
          <a:xfrm>
            <a:off x="0" y="1467294"/>
            <a:ext cx="32535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Definition: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The ability to use digital tools, platforms, and devices effectively, safely, and ethically to access, create, and share information.</a:t>
            </a:r>
          </a:p>
          <a:p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4E5488C-1977-56E6-DFD2-505F8C1021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05903" y="6040261"/>
            <a:ext cx="1162050" cy="8177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1D9047-FBA6-7DFF-E77B-39A8B9519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79" y="3631863"/>
            <a:ext cx="3726121" cy="209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01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2BA41-6314-AB78-BD85-42E90667F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1425" y="107602"/>
            <a:ext cx="4729149" cy="914400"/>
          </a:xfrm>
        </p:spPr>
        <p:txBody>
          <a:bodyPr/>
          <a:lstStyle/>
          <a:p>
            <a:pPr algn="ctr"/>
            <a:r>
              <a:rPr lang="en-US" dirty="0"/>
              <a:t>Media Literacy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47B16-4A0E-670C-7A29-9618088A9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915" y="1116419"/>
            <a:ext cx="6395483" cy="530564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Why it matters:</a:t>
            </a:r>
            <a:endParaRPr lang="en-US" dirty="0"/>
          </a:p>
          <a:p>
            <a:r>
              <a:rPr lang="en-US" dirty="0"/>
              <a:t>Students encounter constant streams of news, ads, and social content; media literacy helps them distinguish fact from opinion, identify misinformation, and understand persuasive techniques.</a:t>
            </a:r>
          </a:p>
          <a:p>
            <a:r>
              <a:rPr lang="en-US" b="1" dirty="0"/>
              <a:t>Classroom example:</a:t>
            </a:r>
            <a:endParaRPr lang="en-US" dirty="0"/>
          </a:p>
          <a:p>
            <a:r>
              <a:rPr lang="en-US" dirty="0"/>
              <a:t>Students compare two news articles and a social media post about the same event, identifying audience, purpose, and techniques (headline framing, images, emotional language).</a:t>
            </a:r>
          </a:p>
          <a:p>
            <a:r>
              <a:rPr lang="en-US" b="1" dirty="0"/>
              <a:t>Tech integration strategy:</a:t>
            </a:r>
            <a:endParaRPr lang="en-US" dirty="0"/>
          </a:p>
          <a:p>
            <a:r>
              <a:rPr lang="en-US" dirty="0"/>
              <a:t>Use tools like screenshot annotation, Padlet/</a:t>
            </a:r>
            <a:r>
              <a:rPr lang="en-US" dirty="0" err="1"/>
              <a:t>Jamboard</a:t>
            </a:r>
            <a:r>
              <a:rPr lang="en-US" dirty="0"/>
              <a:t>, or shared slides for students to mark up media artifacts (where is the claim? what evidence is used? what is missing?).</a:t>
            </a:r>
          </a:p>
          <a:p>
            <a:r>
              <a:rPr lang="en-US" dirty="0"/>
              <a:t>Have students create short public‑service announcements or infographics to practice ethical message creation.</a:t>
            </a:r>
          </a:p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F0B57D4-75E1-4BCB-C21B-0EC7D6D1A9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27168" y="6055225"/>
            <a:ext cx="1140785" cy="802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1D99E6-BAB3-4526-A05F-E9FAD782D6B1}"/>
              </a:ext>
            </a:extLst>
          </p:cNvPr>
          <p:cNvSpPr txBox="1"/>
          <p:nvPr/>
        </p:nvSpPr>
        <p:spPr>
          <a:xfrm>
            <a:off x="85060" y="808075"/>
            <a:ext cx="32748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Definition:</a:t>
            </a:r>
            <a:endParaRPr lang="en-US" sz="2000" dirty="0"/>
          </a:p>
          <a:p>
            <a:pPr algn="ctr"/>
            <a:r>
              <a:rPr lang="en-US" sz="2000" dirty="0"/>
              <a:t>The ability to analyze, evaluate, and create messages in a wide range of media formats, recognizing bias, purpose, and credibility.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7DA5F2-EE29-07AC-4488-16ED09198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0" y="3024066"/>
            <a:ext cx="4807424" cy="270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60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B9AF2E5-2DF4-4B43-CFD5-C2BD11AE4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7" y="2726575"/>
            <a:ext cx="5514163" cy="3100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927E5C-C783-A811-A0E5-46F9CE741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453" y="0"/>
            <a:ext cx="6409093" cy="914400"/>
          </a:xfrm>
        </p:spPr>
        <p:txBody>
          <a:bodyPr/>
          <a:lstStyle/>
          <a:p>
            <a:pPr algn="ctr"/>
            <a:r>
              <a:rPr lang="en-US" dirty="0"/>
              <a:t>Information Literacy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EA304-DD69-4823-53FA-E180183C7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7665" y="1031358"/>
            <a:ext cx="5826641" cy="541197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Why it matters:</a:t>
            </a:r>
            <a:endParaRPr lang="en-US" dirty="0"/>
          </a:p>
          <a:p>
            <a:r>
              <a:rPr lang="en-US" dirty="0"/>
              <a:t>In an information‑rich environment, students must learn to ask good questions, vet sources, and synthesize information rather than copy‑paste.</a:t>
            </a:r>
          </a:p>
          <a:p>
            <a:r>
              <a:rPr lang="en-US" b="1" dirty="0"/>
              <a:t>Classroom example:</a:t>
            </a:r>
            <a:endParaRPr lang="en-US" dirty="0"/>
          </a:p>
          <a:p>
            <a:r>
              <a:rPr lang="en-US" dirty="0"/>
              <a:t>During an inquiry project, students generate research questions, identify keywords, compare a peer‑reviewed article, a news site, and a commercial site, and decide which is most appropriate for their purpose.</a:t>
            </a:r>
          </a:p>
          <a:p>
            <a:r>
              <a:rPr lang="en-US" b="1" dirty="0"/>
              <a:t>Tech integration strategy:</a:t>
            </a:r>
            <a:endParaRPr lang="en-US" dirty="0"/>
          </a:p>
          <a:p>
            <a:r>
              <a:rPr lang="en-US" dirty="0"/>
              <a:t>Teach structured search (keywords, quotation marks, filters) and use digital note‑taking tools (e.g., OneNote, Google Docs) to track sources and paraphrases.</a:t>
            </a:r>
          </a:p>
          <a:p>
            <a:r>
              <a:rPr lang="en-US" dirty="0"/>
              <a:t>Integrate citation tools (e.g., citation managers, built‑in “cite” features in databases) and require a simple reference list even in middle school.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6E8E29-F4F2-8A51-2FB7-8739E8B3C94C}"/>
              </a:ext>
            </a:extLst>
          </p:cNvPr>
          <p:cNvSpPr txBox="1"/>
          <p:nvPr/>
        </p:nvSpPr>
        <p:spPr>
          <a:xfrm>
            <a:off x="180752" y="978195"/>
            <a:ext cx="32641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Definition:</a:t>
            </a:r>
            <a:endParaRPr lang="en-US" dirty="0"/>
          </a:p>
          <a:p>
            <a:pPr algn="ctr"/>
            <a:r>
              <a:rPr lang="en-US" dirty="0"/>
              <a:t>The ability to locate, evaluate, and use information effectively and ethically, including understanding search strategies, source credibility, and citation.</a:t>
            </a:r>
          </a:p>
          <a:p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9FF779A-A334-FCCF-6367-430C5C2C8A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0175" y="5901070"/>
            <a:ext cx="1351825" cy="95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1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253AD01-8383-27C7-5533-96648AC73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9" y="3222724"/>
            <a:ext cx="4375221" cy="24192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AA770C-14EC-1AB6-CF60-FEC0F4D41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6755" y="0"/>
            <a:ext cx="5558489" cy="914400"/>
          </a:xfrm>
        </p:spPr>
        <p:txBody>
          <a:bodyPr/>
          <a:lstStyle/>
          <a:p>
            <a:pPr algn="ctr"/>
            <a:r>
              <a:rPr lang="en-US" dirty="0"/>
              <a:t>Cultural Literacy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D21DEB-9A03-077D-284F-02551FBFC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0280" y="914400"/>
            <a:ext cx="6741119" cy="467258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Why it matters:</a:t>
            </a:r>
            <a:endParaRPr lang="en-US" dirty="0"/>
          </a:p>
          <a:p>
            <a:r>
              <a:rPr lang="en-US" dirty="0"/>
              <a:t>Classrooms and workplaces are increasingly global and diverse; cultural literacy supports empathy, reduces bias, and builds inclusive collaboration skills.</a:t>
            </a:r>
          </a:p>
          <a:p>
            <a:r>
              <a:rPr lang="en-US" b="1" dirty="0"/>
              <a:t>Classroom example:</a:t>
            </a:r>
            <a:endParaRPr lang="en-US" dirty="0"/>
          </a:p>
          <a:p>
            <a:r>
              <a:rPr lang="en-US" dirty="0"/>
              <a:t>Students work in diverse teams to investigate how a global issue (e.g., access to clean water, public health, climate change) is experienced in different communities, using voices from multiple countries and cultural backgrounds.</a:t>
            </a:r>
          </a:p>
          <a:p>
            <a:r>
              <a:rPr lang="en-US" b="1" dirty="0"/>
              <a:t>Tech integration strategy:</a:t>
            </a:r>
            <a:endParaRPr lang="en-US" dirty="0"/>
          </a:p>
          <a:p>
            <a:r>
              <a:rPr lang="en-US" dirty="0"/>
              <a:t>Use video conferencing tools, virtual exchanges, or moderated discussion boards to connect with classrooms elsewhere.</a:t>
            </a:r>
          </a:p>
          <a:p>
            <a:r>
              <a:rPr lang="en-US" dirty="0"/>
              <a:t>Curate digital texts, videos, and primary sources representing varied cultures and languages, and have students reflect on whose voices are present or missing.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0288EF-37B1-6849-6670-DA30E5C3521F}"/>
              </a:ext>
            </a:extLst>
          </p:cNvPr>
          <p:cNvSpPr txBox="1"/>
          <p:nvPr/>
        </p:nvSpPr>
        <p:spPr>
          <a:xfrm>
            <a:off x="85060" y="914400"/>
            <a:ext cx="32316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Definition:</a:t>
            </a:r>
            <a:endParaRPr lang="en-US" dirty="0"/>
          </a:p>
          <a:p>
            <a:r>
              <a:rPr lang="en-US" dirty="0"/>
              <a:t>The ability to understand, respect, and interact across diverse cultures, perspectives, and identities, recognizing how culture shapes communication and knowledge.</a:t>
            </a:r>
          </a:p>
          <a:p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7444F9-220E-C4D5-DE63-5807AB6843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0608" y="5943600"/>
            <a:ext cx="1434371" cy="100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37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3BDF4-345E-8E5D-93D3-DE3CA81B7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321" y="0"/>
            <a:ext cx="4314479" cy="88696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 AI Literacy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B24278-0090-995B-BD95-3BCCF5C0E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2014" y="897599"/>
            <a:ext cx="7259763" cy="544387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Why it matters:</a:t>
            </a:r>
            <a:endParaRPr lang="en-US" dirty="0"/>
          </a:p>
          <a:p>
            <a:r>
              <a:rPr lang="en-US" dirty="0"/>
              <a:t>AI now shapes search results, recommendations, and productivity tools; students need to understand limitations (bias, hallucinations, privacy) and possibilities (drafting, feedback, data analysis) to be future‑ready.</a:t>
            </a:r>
          </a:p>
          <a:p>
            <a:r>
              <a:rPr lang="en-US" b="1" dirty="0"/>
              <a:t>Classroom example:</a:t>
            </a:r>
            <a:endParaRPr lang="en-US" dirty="0"/>
          </a:p>
          <a:p>
            <a:r>
              <a:rPr lang="en-US" dirty="0"/>
              <a:t>High school students compare AI‑generated summaries with original sources, noting inaccuracies and omissions, then revise the AI output and discuss when AI assistance is and is not appropriate.</a:t>
            </a:r>
          </a:p>
          <a:p>
            <a:r>
              <a:rPr lang="en-US" b="1" dirty="0"/>
              <a:t>Tech integration strategy:</a:t>
            </a:r>
            <a:endParaRPr lang="en-US" dirty="0"/>
          </a:p>
          <a:p>
            <a:r>
              <a:rPr lang="en-US" dirty="0"/>
              <a:t>Establish clear classroom guidelines for AI use (e.g., allowed for brainstorming, not for final answers; always cite use).</a:t>
            </a:r>
          </a:p>
          <a:p>
            <a:r>
              <a:rPr lang="en-US" dirty="0"/>
              <a:t>Use AI tools as “thinking partners” (idea generation, question prompts, practice problems) while requiring students to show their own reasoning and reflection.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EB2BD4-934B-7B9F-4053-9E12C8BDEFCE}"/>
              </a:ext>
            </a:extLst>
          </p:cNvPr>
          <p:cNvSpPr txBox="1"/>
          <p:nvPr/>
        </p:nvSpPr>
        <p:spPr>
          <a:xfrm>
            <a:off x="85060" y="999459"/>
            <a:ext cx="32641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Definition :</a:t>
            </a:r>
            <a:endParaRPr lang="en-US" dirty="0"/>
          </a:p>
          <a:p>
            <a:pPr algn="ctr"/>
            <a:r>
              <a:rPr lang="en-US" dirty="0"/>
              <a:t>The ability to understand what AI tools are and are not, how they use data, and how to use them ethically, critically, and creatively in learning and work.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15210F-9301-AEB5-4DE6-DB2450B74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3151"/>
            <a:ext cx="4032014" cy="22668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CD91E3D-F1CB-F841-5E62-81E0E4782E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0152" y="5993546"/>
            <a:ext cx="1228434" cy="86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6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8598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893E3C-85BD-2C7E-D7A6-41CF09AB9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953" y="2111188"/>
            <a:ext cx="8748212" cy="49182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8C3F2F-55C0-82B0-54F8-B9517DFD596D}"/>
              </a:ext>
            </a:extLst>
          </p:cNvPr>
          <p:cNvSpPr txBox="1"/>
          <p:nvPr/>
        </p:nvSpPr>
        <p:spPr>
          <a:xfrm>
            <a:off x="3267636" y="0"/>
            <a:ext cx="5419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Connecting Literacies to the 4Cs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85173-6BE0-6C35-DE21-4C6F49D2AEFB}"/>
              </a:ext>
            </a:extLst>
          </p:cNvPr>
          <p:cNvSpPr txBox="1"/>
          <p:nvPr/>
        </p:nvSpPr>
        <p:spPr>
          <a:xfrm>
            <a:off x="289112" y="301542"/>
            <a:ext cx="110131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 points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Digital, media, information, cultural, and AI literacies are vehicles for developing creativity, critical thinking, communication, and collaboration.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Project‑based and inquiry‑based learning that integrate these literacies better prepare students for the “future of work” and lifelong learning.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Assessment should capture both individual performance and the extent to which the school environment systematically supports these skills.</a:t>
            </a:r>
          </a:p>
        </p:txBody>
      </p:sp>
    </p:spTree>
    <p:extLst>
      <p:ext uri="{BB962C8B-B14F-4D97-AF65-F5344CB8AC3E}">
        <p14:creationId xmlns:p14="http://schemas.microsoft.com/office/powerpoint/2010/main" val="3821218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CB72796-F979-CAED-C074-4904FB27C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902" y="4327453"/>
            <a:ext cx="3072809" cy="23046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73E842-93D9-B70F-CEF6-A44C0EFBE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5746"/>
            <a:ext cx="5283791" cy="29705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0B4974-9D97-CAD1-3F97-4EFE33868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525" y="0"/>
            <a:ext cx="10321875" cy="91440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Practical Takeaways for Educators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501A9-FA00-88CA-D250-9B57D6B19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0" y="1052625"/>
            <a:ext cx="7315200" cy="31366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Start small: choose one literacy and embed a 10–15 minute routine (e.g., weekly source‑credibility check or media‑annotation mini‑task).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Make literacies explicit: share learning targets (e.g., “Today we are practicing information literacy by evaluating sources, not just finishing our slides.”).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Assess what matters: use rubrics that foreground collaboration, critical reasoning about information, and ethical technology use, not only content recall.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A9CF846-B61E-A046-ED80-3C97B2EDA7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5578" y="6007395"/>
            <a:ext cx="1333197" cy="9381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25E763-8E2E-62AB-E762-D8667B700300}"/>
              </a:ext>
            </a:extLst>
          </p:cNvPr>
          <p:cNvSpPr txBox="1"/>
          <p:nvPr/>
        </p:nvSpPr>
        <p:spPr>
          <a:xfrm>
            <a:off x="1073889" y="2629415"/>
            <a:ext cx="291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Action Steps for Your Classroom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950799-A13C-12A9-389C-BCB343E967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889" y="878291"/>
            <a:ext cx="16256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54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A860F7-444F-1224-488C-9ADD8A9EBBCA}"/>
              </a:ext>
            </a:extLst>
          </p:cNvPr>
          <p:cNvSpPr txBox="1"/>
          <p:nvPr/>
        </p:nvSpPr>
        <p:spPr>
          <a:xfrm>
            <a:off x="905956" y="996821"/>
            <a:ext cx="1063255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Panorama Education. (n.d.). </a:t>
            </a:r>
            <a:r>
              <a:rPr lang="en-US" i="1" dirty="0"/>
              <a:t>A comprehensive guide to 21st‑century skills</a:t>
            </a:r>
            <a:r>
              <a:rPr lang="en-US" dirty="0"/>
              <a:t>. Panorama Education. https://</a:t>
            </a:r>
            <a:r>
              <a:rPr lang="en-US" dirty="0" err="1"/>
              <a:t>www.panoramaed.com</a:t>
            </a:r>
            <a:r>
              <a:rPr lang="en-US" dirty="0"/>
              <a:t>/blog/comprehensive-guide-21st-century-skills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Shouman, D., Itani, A., &amp; Kawtharani, A. (2023). Preparing Students with Twenty First Century Skills for the Future Post-Pandemic Era. In Reimagining Education - The Role of E-Learning, Creativity, and Technology in the Post-Pandemic Era. </a:t>
            </a:r>
            <a:r>
              <a:rPr lang="en-US" dirty="0" err="1"/>
              <a:t>IntechOpen</a:t>
            </a:r>
            <a:r>
              <a:rPr lang="en-US" dirty="0"/>
              <a:t>. https://</a:t>
            </a:r>
            <a:r>
              <a:rPr lang="en-US" dirty="0" err="1"/>
              <a:t>doi.org</a:t>
            </a:r>
            <a:r>
              <a:rPr lang="en-US" dirty="0"/>
              <a:t>/10.5772/intechopen.1001993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Thornhill‑Miller, B., &amp; Camarda, A. (2023). Creativity, critical thinking, communication, and collaboration: Assessment, certification, and promotion of 21st‑century skills for the future of work and education. </a:t>
            </a:r>
            <a:r>
              <a:rPr lang="en-US" i="1" dirty="0"/>
              <a:t>Journal of Intelligence, 11</a:t>
            </a:r>
            <a:r>
              <a:rPr lang="en-US" dirty="0"/>
              <a:t>(2), Article 35. https://</a:t>
            </a:r>
            <a:r>
              <a:rPr lang="en-US" dirty="0" err="1"/>
              <a:t>doi.org</a:t>
            </a:r>
            <a:r>
              <a:rPr lang="en-US" dirty="0"/>
              <a:t>/10.3390/jintelligence11020035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17913-24A5-50A8-2EDD-18FDC4FAACCE}"/>
              </a:ext>
            </a:extLst>
          </p:cNvPr>
          <p:cNvSpPr txBox="1"/>
          <p:nvPr/>
        </p:nvSpPr>
        <p:spPr>
          <a:xfrm>
            <a:off x="2790420" y="227885"/>
            <a:ext cx="5624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References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254BD3D-4E61-5FF5-E61B-66A1056CF4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23698" y="5798135"/>
            <a:ext cx="1314893" cy="92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37182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154</TotalTime>
  <Words>1275</Words>
  <Application>Microsoft Macintosh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Corbel</vt:lpstr>
      <vt:lpstr>Wingdings 2</vt:lpstr>
      <vt:lpstr>Frame</vt:lpstr>
      <vt:lpstr>Fostering 21st‑Century Literacies in K–12 Classrooms </vt:lpstr>
      <vt:lpstr>Why 21st‑Century Literacies Matter </vt:lpstr>
      <vt:lpstr>Digital Literacy</vt:lpstr>
      <vt:lpstr>Media Literacy</vt:lpstr>
      <vt:lpstr>Information Literacy</vt:lpstr>
      <vt:lpstr>Cultural Literacy</vt:lpstr>
      <vt:lpstr> AI Literacy</vt:lpstr>
      <vt:lpstr>PowerPoint Presentation</vt:lpstr>
      <vt:lpstr>Practical Takeaways for Educators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fonda</dc:creator>
  <cp:lastModifiedBy>william fonda</cp:lastModifiedBy>
  <cp:revision>9</cp:revision>
  <dcterms:created xsi:type="dcterms:W3CDTF">2026-06-07T15:50:19Z</dcterms:created>
  <dcterms:modified xsi:type="dcterms:W3CDTF">2026-06-07T18:24:59Z</dcterms:modified>
</cp:coreProperties>
</file>